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330" r:id="rId7"/>
    <p:sldId id="305" r:id="rId8"/>
    <p:sldId id="339" r:id="rId9"/>
    <p:sldId id="343" r:id="rId10"/>
    <p:sldId id="344" r:id="rId11"/>
    <p:sldId id="362" r:id="rId12"/>
    <p:sldId id="345" r:id="rId13"/>
    <p:sldId id="358" r:id="rId14"/>
    <p:sldId id="361" r:id="rId15"/>
    <p:sldId id="347" r:id="rId16"/>
    <p:sldId id="348" r:id="rId17"/>
    <p:sldId id="349" r:id="rId18"/>
    <p:sldId id="350" r:id="rId19"/>
    <p:sldId id="360" r:id="rId20"/>
    <p:sldId id="351" r:id="rId21"/>
    <p:sldId id="352" r:id="rId22"/>
    <p:sldId id="359" r:id="rId23"/>
    <p:sldId id="355" r:id="rId24"/>
    <p:sldId id="356" r:id="rId25"/>
    <p:sldId id="357" r:id="rId26"/>
    <p:sldId id="353" r:id="rId27"/>
    <p:sldId id="354" r:id="rId28"/>
    <p:sldId id="33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3725" autoAdjust="0"/>
  </p:normalViewPr>
  <p:slideViewPr>
    <p:cSldViewPr snapToGrid="0">
      <p:cViewPr>
        <p:scale>
          <a:sx n="69" d="100"/>
          <a:sy n="69" d="100"/>
        </p:scale>
        <p:origin x="15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indent="-228600"/>
            <a:endParaRPr lang="en-US" sz="20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11/24/2025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1026"/>
            <a:ext cx="9144000" cy="1770529"/>
          </a:xfrm>
        </p:spPr>
        <p:txBody>
          <a:bodyPr anchor="b" anchorCtr="0"/>
          <a:lstStyle/>
          <a:p>
            <a:r>
              <a:rPr lang="en-US" dirty="0" err="1"/>
              <a:t>UnFooled</a:t>
            </a:r>
            <a:r>
              <a:rPr lang="en-US" dirty="0"/>
              <a:t>: Attack‑Aware Deepfake &amp; Image Forensics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3424600"/>
            <a:ext cx="9144000" cy="1183986"/>
          </a:xfrm>
        </p:spPr>
        <p:txBody>
          <a:bodyPr/>
          <a:lstStyle/>
          <a:p>
            <a:r>
              <a:rPr lang="en-IN" dirty="0"/>
              <a:t>Noor Fatima, Muzammil Behzad — KFUPM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FC4BD-EFD0-D3A6-DDB1-E4A13792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1631"/>
            <a:ext cx="12192000" cy="16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0651-A22B-B768-EF57-5C42DC08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58" y="734685"/>
            <a:ext cx="4827494" cy="62781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Method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7192-6E4A-381A-A34D-05F3D240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1" y="1794201"/>
            <a:ext cx="11273117" cy="4464845"/>
          </a:xfrm>
        </p:spPr>
        <p:txBody>
          <a:bodyPr>
            <a:noAutofit/>
          </a:bodyPr>
          <a:lstStyle/>
          <a:p>
            <a:r>
              <a:rPr lang="en-US" sz="2200" dirty="0" err="1">
                <a:solidFill>
                  <a:schemeClr val="tx1"/>
                </a:solidFill>
              </a:rPr>
              <a:t>UnFooled</a:t>
            </a:r>
            <a:r>
              <a:rPr lang="en-US" sz="2200" dirty="0">
                <a:solidFill>
                  <a:schemeClr val="tx1"/>
                </a:solidFill>
              </a:rPr>
              <a:t> is a </a:t>
            </a:r>
            <a:r>
              <a:rPr lang="en-US" sz="2200" b="1" dirty="0">
                <a:solidFill>
                  <a:schemeClr val="tx1"/>
                </a:solidFill>
              </a:rPr>
              <a:t>two-stream, attack-aware detector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Content Stream </a:t>
            </a:r>
            <a:r>
              <a:rPr lang="en-US" sz="2200" dirty="0">
                <a:solidFill>
                  <a:schemeClr val="tx1"/>
                </a:solidFill>
              </a:rPr>
              <a:t>extracts semantic/content features with a collapsed ResNet-50 and makes the real/fake decision.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Residual stream </a:t>
            </a:r>
            <a:r>
              <a:rPr lang="en-US" sz="2200" dirty="0">
                <a:solidFill>
                  <a:schemeClr val="tx1"/>
                </a:solidFill>
              </a:rPr>
              <a:t>extracts </a:t>
            </a:r>
            <a:r>
              <a:rPr lang="en-US" sz="2200" b="1" dirty="0">
                <a:solidFill>
                  <a:schemeClr val="tx1"/>
                </a:solidFill>
              </a:rPr>
              <a:t>forensic residual</a:t>
            </a:r>
            <a:r>
              <a:rPr lang="en-US" sz="2200" dirty="0">
                <a:solidFill>
                  <a:schemeClr val="tx1"/>
                </a:solidFill>
              </a:rPr>
              <a:t> cues (high-frequency traces). Forensic branch fed by </a:t>
            </a:r>
            <a:r>
              <a:rPr lang="en-US" sz="2200" b="1" dirty="0">
                <a:solidFill>
                  <a:schemeClr val="tx1"/>
                </a:solidFill>
              </a:rPr>
              <a:t>SRM/HPF</a:t>
            </a:r>
            <a:r>
              <a:rPr lang="en-US" sz="2200" dirty="0">
                <a:solidFill>
                  <a:schemeClr val="tx1"/>
                </a:solidFill>
              </a:rPr>
              <a:t> (high-pass/Spatial Rich Model filters) + a small CNN to emphasize noise/edge artifacts rather than content.</a:t>
            </a:r>
          </a:p>
          <a:p>
            <a:pPr marL="22860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    Injects them into a light </a:t>
            </a:r>
            <a:r>
              <a:rPr lang="en-US" sz="2200" b="1" dirty="0">
                <a:solidFill>
                  <a:schemeClr val="tx1"/>
                </a:solidFill>
              </a:rPr>
              <a:t>FPN (</a:t>
            </a:r>
            <a:r>
              <a:rPr lang="en-IN" sz="2200" dirty="0">
                <a:solidFill>
                  <a:schemeClr val="tx1"/>
                </a:solidFill>
              </a:rPr>
              <a:t>Feature Pyramid Network) </a:t>
            </a:r>
            <a:r>
              <a:rPr lang="en-US" sz="2200" b="1" dirty="0">
                <a:solidFill>
                  <a:schemeClr val="tx1"/>
                </a:solidFill>
              </a:rPr>
              <a:t>style mask head</a:t>
            </a:r>
            <a:r>
              <a:rPr lang="en-US" sz="2200" dirty="0">
                <a:solidFill>
                  <a:schemeClr val="tx1"/>
                </a:solidFill>
              </a:rPr>
              <a:t> to produce a tamper heatmap.</a:t>
            </a:r>
          </a:p>
          <a:p>
            <a:r>
              <a:rPr lang="en-US" sz="2200" dirty="0">
                <a:solidFill>
                  <a:schemeClr val="tx1"/>
                </a:solidFill>
              </a:rPr>
              <a:t> Training uses </a:t>
            </a:r>
            <a:r>
              <a:rPr lang="en-US" sz="2200" b="1" dirty="0">
                <a:solidFill>
                  <a:schemeClr val="tx1"/>
                </a:solidFill>
              </a:rPr>
              <a:t>worst-of-K red-team attacks</a:t>
            </a:r>
            <a:r>
              <a:rPr lang="en-US" sz="2200" dirty="0">
                <a:solidFill>
                  <a:schemeClr val="tx1"/>
                </a:solidFill>
              </a:rPr>
              <a:t>; testing uses </a:t>
            </a:r>
            <a:r>
              <a:rPr lang="en-US" sz="2200" b="1" dirty="0">
                <a:solidFill>
                  <a:schemeClr val="tx1"/>
                </a:solidFill>
              </a:rPr>
              <a:t>randomized TTA</a:t>
            </a:r>
            <a:r>
              <a:rPr lang="en-US" altLang="en-US" sz="2200" dirty="0">
                <a:solidFill>
                  <a:schemeClr val="tx1"/>
                </a:solidFill>
              </a:rPr>
              <a:t> (resize‑phase, gamma, JPEG phase)</a:t>
            </a:r>
            <a:r>
              <a:rPr lang="en-US" sz="2200" dirty="0">
                <a:solidFill>
                  <a:schemeClr val="tx1"/>
                </a:solidFill>
              </a:rPr>
              <a:t> with voting.</a:t>
            </a:r>
            <a:endParaRPr lang="en-IN" sz="2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1B82B-C775-0CCA-9A49-E852E2D6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9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28C4-FD81-B4D6-EBD2-9E409641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663397"/>
            <a:ext cx="3034553" cy="699528"/>
          </a:xfrm>
        </p:spPr>
        <p:txBody>
          <a:bodyPr>
            <a:normAutofit/>
          </a:bodyPr>
          <a:lstStyle/>
          <a:p>
            <a:r>
              <a:rPr lang="en-IN" sz="4000" dirty="0"/>
              <a:t>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6529E-C7AB-C97C-E772-596A8007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DE424A-A8FB-32CE-7C05-D4DE01E41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99" y="1291208"/>
            <a:ext cx="11116236" cy="511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 → Red-team (train):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each image, apply the hardest of jpeg/ warp/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regrain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 seam/ gamma/ transcode (worst-of-K).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Two streams: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Content (ResNet-50): C5 → GAP 2048 →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concat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contributes semantics for the decision.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Residual (SRM/HPF + small CNN): 128×64×64 → GAP 128 (for decision) and 1×1→256 P2 (for mask).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Fusion &amp; head: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Concat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2176 (=2048+128) → MLP(256) → P(fake).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FPN mask head: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P5→P2 top-down; residual injected at P2; 3×3 +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upsampling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1×256×256 tamper heatmap.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Test-time (TTA):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small resize-phase, gamma, JPEG phase jitters; logit-mean for class prob, max/mean for heatmap.</a:t>
            </a:r>
          </a:p>
        </p:txBody>
      </p:sp>
    </p:spTree>
    <p:extLst>
      <p:ext uri="{BB962C8B-B14F-4D97-AF65-F5344CB8AC3E}">
        <p14:creationId xmlns:p14="http://schemas.microsoft.com/office/powerpoint/2010/main" val="167700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7212-4FF3-BCB4-669F-9CFABCF2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62A8-B52B-914C-1CAF-CD39C010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00"/>
            <a:ext cx="4817165" cy="1107031"/>
          </a:xfrm>
        </p:spPr>
        <p:txBody>
          <a:bodyPr>
            <a:normAutofit/>
          </a:bodyPr>
          <a:lstStyle/>
          <a:p>
            <a:r>
              <a:rPr lang="en-IN" sz="4400" dirty="0"/>
              <a:t>Method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B7FEF-6A0F-4B05-9A4E-D32E373B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D5D048F-B041-48E7-FBC6-76B126116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113" y="1976549"/>
            <a:ext cx="10507805" cy="335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Classification: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BCEWithLogits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(on the image-level fake/real logit).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Mask head: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weighted BCE + soft Dice (class imbalance tamper heatmap).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Regularizers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on mask: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edge agreement, size, cross‑view consistency.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classification + (attacked-view mask) + (clean-view mask) + </a:t>
            </a:r>
            <a:r>
              <a:rPr lang="en-US" sz="2400" dirty="0" err="1">
                <a:solidFill>
                  <a:schemeClr val="tx2"/>
                </a:solidFill>
              </a:rPr>
              <a:t>regularizers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Worst-of-K</a:t>
            </a:r>
            <a:r>
              <a:rPr lang="en-US" sz="2400" dirty="0">
                <a:solidFill>
                  <a:schemeClr val="tx2"/>
                </a:solidFill>
              </a:rPr>
              <a:t> aligns training with the evaluation</a:t>
            </a:r>
          </a:p>
        </p:txBody>
      </p:sp>
    </p:spTree>
    <p:extLst>
      <p:ext uri="{BB962C8B-B14F-4D97-AF65-F5344CB8AC3E}">
        <p14:creationId xmlns:p14="http://schemas.microsoft.com/office/powerpoint/2010/main" val="1289384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1DD7-E1CE-3FC7-76E4-AA15D45C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DFC7-7E8F-3B8F-71FC-70CDD00F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00"/>
            <a:ext cx="6139070" cy="1107031"/>
          </a:xfrm>
        </p:spPr>
        <p:txBody>
          <a:bodyPr>
            <a:normAutofit/>
          </a:bodyPr>
          <a:lstStyle/>
          <a:p>
            <a:r>
              <a:rPr lang="en-IN" sz="4400" dirty="0"/>
              <a:t>Datasets &amp; Preprocessing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2FC99-0170-D8DC-E1D0-1553D516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D850C-4467-86C6-53E0-20A5AC28B0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8975" y="2041042"/>
            <a:ext cx="10104921" cy="39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DeepFakeFace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(no new forgeries synthesized),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CelebA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(for real).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Surveillance‑style split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low light + heavy compression.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priors from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InsightFace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boxes softened with Gaussian; recomputed per attacked image.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dirty="0"/>
              <a:t>Ethics: We intentionally avoid generating new fakes; all stresses applied to existing data with fixed parameter ranges.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375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BA7FB-C500-4A83-B6F4-E5DF6E74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721F-18DB-1BBE-B25C-C4675650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561464"/>
            <a:ext cx="8077200" cy="1107031"/>
          </a:xfrm>
        </p:spPr>
        <p:txBody>
          <a:bodyPr>
            <a:normAutofit/>
          </a:bodyPr>
          <a:lstStyle/>
          <a:p>
            <a:r>
              <a:rPr lang="en-IN" sz="4400" dirty="0"/>
              <a:t>Implementation &amp; Inference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09E73D-3ABB-DF0F-0A2E-27064AC2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CD4856-C866-BD10-3203-E00345054C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6143" y="1847113"/>
            <a:ext cx="11257722" cy="156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PyTorch, mixed precision, fixed seeds;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2 epochs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fine‑tune; batch=32;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AdamW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1e‑4.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Mask head native 256²;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upsampled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to input size for loss &amp; overlays.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Inference: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N=3 TTA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jitters; logit average; heatmap max‑pool.</a:t>
            </a:r>
          </a:p>
        </p:txBody>
      </p:sp>
      <p:pic>
        <p:nvPicPr>
          <p:cNvPr id="7" name="Picture 6" descr="A group of colorful rectangular shapes&#10;&#10;AI-generated content may be incorrect.">
            <a:extLst>
              <a:ext uri="{FF2B5EF4-FFF2-40B4-BE49-F238E27FC236}">
                <a16:creationId xmlns:a16="http://schemas.microsoft.com/office/drawing/2014/main" id="{10DD0B98-0DE2-1C61-1685-41651C57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9" r="446"/>
          <a:stretch>
            <a:fillRect/>
          </a:stretch>
        </p:blipFill>
        <p:spPr>
          <a:xfrm>
            <a:off x="536143" y="3803573"/>
            <a:ext cx="11142335" cy="24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7AF1-332C-FE1D-1B05-AAEF4B28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646" y="560825"/>
            <a:ext cx="7933083" cy="919799"/>
          </a:xfrm>
        </p:spPr>
        <p:txBody>
          <a:bodyPr>
            <a:normAutofit/>
          </a:bodyPr>
          <a:lstStyle/>
          <a:p>
            <a:r>
              <a:rPr lang="en-IN" sz="4400" dirty="0"/>
              <a:t>Evaluation Protocol &amp;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392B-56B3-8BA1-4911-AF45AA2E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04" y="1784140"/>
            <a:ext cx="10801096" cy="451303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Threshold-free: AUC</a:t>
            </a:r>
            <a:r>
              <a:rPr lang="en-US" sz="2000" dirty="0">
                <a:solidFill>
                  <a:schemeClr val="tx1"/>
                </a:solidFill>
              </a:rPr>
              <a:t> — Area Under the (ROC) Curve: ranking quality over all thresholds. </a:t>
            </a:r>
            <a:r>
              <a:rPr lang="en-US" sz="2000" b="1" dirty="0">
                <a:solidFill>
                  <a:schemeClr val="tx1"/>
                </a:solidFill>
              </a:rPr>
              <a:t>AP</a:t>
            </a:r>
            <a:r>
              <a:rPr lang="en-US" sz="2000" dirty="0">
                <a:solidFill>
                  <a:schemeClr val="tx1"/>
                </a:solidFill>
              </a:rPr>
              <a:t> — Average Precision (area under the precision–recall curve).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ACC(τ)</a:t>
            </a:r>
            <a:r>
              <a:rPr lang="en-US" sz="2000" dirty="0">
                <a:solidFill>
                  <a:schemeClr val="tx1"/>
                </a:solidFill>
              </a:rPr>
              <a:t> — Accuracy at threshold τ (fraction correct after choosing a single decision threshold).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ECE</a:t>
            </a:r>
            <a:r>
              <a:rPr lang="en-US" sz="2000" dirty="0">
                <a:solidFill>
                  <a:schemeClr val="tx1"/>
                </a:solidFill>
              </a:rPr>
              <a:t> — Expected Calibration Error (average gap between predicted confidence and actual accuracy).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Brier</a:t>
            </a:r>
            <a:r>
              <a:rPr lang="en-US" sz="2000" dirty="0">
                <a:solidFill>
                  <a:schemeClr val="tx1"/>
                </a:solidFill>
              </a:rPr>
              <a:t> — Brier Score (mean squared error of predicted probabilities vs. labels).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NLL</a:t>
            </a:r>
            <a:r>
              <a:rPr lang="en-US" sz="2000" dirty="0">
                <a:solidFill>
                  <a:schemeClr val="tx1"/>
                </a:solidFill>
              </a:rPr>
              <a:t> — Negative Log-Likelihood (cross-entropy of predicted probabilities).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AURC</a:t>
            </a:r>
            <a:r>
              <a:rPr lang="en-US" sz="2000" dirty="0">
                <a:solidFill>
                  <a:schemeClr val="tx1"/>
                </a:solidFill>
              </a:rPr>
              <a:t> — Area Under the Risk–Coverage curve (overall error when allow abstention as coverage decreases).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7CE81-0883-80F2-2738-D03DEA74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1E5A9-F5AE-5AFC-ED04-A5EE934B9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55CF-68DF-EBD8-2F57-9AB43E8B9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717" y="866106"/>
            <a:ext cx="7933083" cy="919799"/>
          </a:xfrm>
        </p:spPr>
        <p:txBody>
          <a:bodyPr>
            <a:normAutofit/>
          </a:bodyPr>
          <a:lstStyle/>
          <a:p>
            <a:r>
              <a:rPr lang="en-IN" sz="4400" dirty="0"/>
              <a:t>Evaluation Protocol &amp; Metrics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004FD-2435-F59A-3154-DAD19545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79A7D-27E5-D127-E460-DDE7640C9523}"/>
              </a:ext>
            </a:extLst>
          </p:cNvPr>
          <p:cNvSpPr txBox="1"/>
          <p:nvPr/>
        </p:nvSpPr>
        <p:spPr>
          <a:xfrm>
            <a:off x="1314371" y="2254672"/>
            <a:ext cx="9051127" cy="234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Why a single global τ*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τ* is the single global decision threshold picked on the validation set to work for all conditions (clean + every attack).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Chosen on validation to maximize worst-case accuracy.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Avoids per-attack tuning.</a:t>
            </a:r>
          </a:p>
        </p:txBody>
      </p:sp>
      <p:pic>
        <p:nvPicPr>
          <p:cNvPr id="8" name="Picture 7" descr="A black text with black letters&#10;&#10;AI-generated content may be incorrect.">
            <a:extLst>
              <a:ext uri="{FF2B5EF4-FFF2-40B4-BE49-F238E27FC236}">
                <a16:creationId xmlns:a16="http://schemas.microsoft.com/office/drawing/2014/main" id="{DAA02A19-5CEA-8806-13E1-C627109E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58" y="4866367"/>
            <a:ext cx="4121240" cy="8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2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C531-4758-B603-0388-E1E759CF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B816A-A941-8FC0-D590-DCB663C9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C71AD5-B06B-2545-4D91-60605EE743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6532" y="4607303"/>
            <a:ext cx="109231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AUC = 1.00, AP = 1.00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on clean &amp; all attacks.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low overall;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regrain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is the hardest stressor (largest calibration shift).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AURC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near zero (low abstention risk).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solidFill>
                <a:schemeClr val="tx2"/>
              </a:solidFill>
            </a:endParaRPr>
          </a:p>
        </p:txBody>
      </p:sp>
      <p:pic>
        <p:nvPicPr>
          <p:cNvPr id="8" name="Picture 7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ACF14E82-468B-E541-0231-AFE84379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03" y="889758"/>
            <a:ext cx="7721997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4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D723-843E-5CB0-EF98-8E6BB6AD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093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Results: Operating Point &amp; </a:t>
            </a:r>
            <a:r>
              <a:rPr lang="el-GR" sz="4000" dirty="0"/>
              <a:t>τ*</a:t>
            </a:r>
            <a:endParaRPr lang="en-IN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4D657-C1AA-3941-B68E-F70A941B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EE4A936-D7F0-6817-E0F3-592C282089A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746801" y="1668656"/>
                <a:ext cx="10515600" cy="46569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τ* = 0.8572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(maximize minimum ACC across splits). After a</a:t>
                </a:r>
                <a:r>
                  <a:rPr lang="en-US" sz="2000" dirty="0">
                    <a:solidFill>
                      <a:schemeClr val="tx1"/>
                    </a:solidFill>
                  </a:rPr>
                  <a:t>ggregating TTA views and apply sigmoid, we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declare FAKE if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≥0.8572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; otherwise,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REAL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Worst‑case ACC = 0.9917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jpeg: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small FNs; </a:t>
                </a: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regrain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small FPs on reals; </a:t>
                </a: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O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thers perfect.</a:t>
                </a: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Robust across all manipulations, including the surveillance‑style subset. 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EE4A936-D7F0-6817-E0F3-592C28208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746801" y="1668656"/>
                <a:ext cx="10515600" cy="4656980"/>
              </a:xfrm>
              <a:prstGeom prst="rect">
                <a:avLst/>
              </a:prstGeom>
              <a:blipFill>
                <a:blip r:embed="rId2"/>
                <a:stretch>
                  <a:fillRect l="-6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388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able of numbers and text&#10;&#10;AI-generated content may be incorrect.">
            <a:extLst>
              <a:ext uri="{FF2B5EF4-FFF2-40B4-BE49-F238E27FC236}">
                <a16:creationId xmlns:a16="http://schemas.microsoft.com/office/drawing/2014/main" id="{6278E086-D6D8-F705-F3AF-C2A8D2B119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046033" y="1159249"/>
            <a:ext cx="9363540" cy="43540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442CE-962F-36CA-0B38-88FBE1CD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>
                <a:solidFill>
                  <a:schemeClr val="tx2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7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73" y="1453018"/>
            <a:ext cx="3345493" cy="15782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66BB-9632-4FD7-9FFC-FD3C43D3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44" y="1121608"/>
            <a:ext cx="6704056" cy="5065059"/>
          </a:xfrm>
        </p:spPr>
        <p:txBody>
          <a:bodyPr>
            <a:normAutofit fontScale="92500"/>
          </a:bodyPr>
          <a:lstStyle/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Motivation &amp; Problem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Research paradigm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Method (architecture + training/testing)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Datasets &amp; protocol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Metrics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Results 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Contributions, limitations, future work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898C30-E58E-4EC9-8A27-DF1822A9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DAE7-A4EB-69D7-DAAD-E7698FC0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6" y="3431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Qualitative: Weak Localization</a:t>
            </a:r>
          </a:p>
        </p:txBody>
      </p:sp>
      <p:pic>
        <p:nvPicPr>
          <p:cNvPr id="7" name="Content Placeholder 6" descr="A collage of a group of people&#10;&#10;AI-generated content may be incorrect.">
            <a:extLst>
              <a:ext uri="{FF2B5EF4-FFF2-40B4-BE49-F238E27FC236}">
                <a16:creationId xmlns:a16="http://schemas.microsoft.com/office/drawing/2014/main" id="{56CDADCE-988A-F6BA-80AF-8F0FDD6E9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583" y="1742152"/>
            <a:ext cx="8603146" cy="287654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550AD-6B27-2514-A634-FA0DDD39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1CC00-66B3-D876-A776-BAA1A75886D0}"/>
              </a:ext>
            </a:extLst>
          </p:cNvPr>
          <p:cNvSpPr txBox="1"/>
          <p:nvPr/>
        </p:nvSpPr>
        <p:spPr>
          <a:xfrm>
            <a:off x="526773" y="5115848"/>
            <a:ext cx="11138453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Real: sparse/diffuse response; Fake: concentrated in face/borders.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Aggregated over TTA views.</a:t>
            </a:r>
          </a:p>
        </p:txBody>
      </p:sp>
    </p:spTree>
    <p:extLst>
      <p:ext uri="{BB962C8B-B14F-4D97-AF65-F5344CB8AC3E}">
        <p14:creationId xmlns:p14="http://schemas.microsoft.com/office/powerpoint/2010/main" val="327775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0F666-8A03-DDFA-E2E8-C5BB42FE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8" descr="A collage of two people&#10;&#10;AI-generated content may be incorrect.">
            <a:extLst>
              <a:ext uri="{FF2B5EF4-FFF2-40B4-BE49-F238E27FC236}">
                <a16:creationId xmlns:a16="http://schemas.microsoft.com/office/drawing/2014/main" id="{248E2DF3-449D-7DD5-ED7A-B935AE342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78" y="819434"/>
            <a:ext cx="11665843" cy="1784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4E9AA-7856-1B80-CB51-E7A91CA6D7C9}"/>
              </a:ext>
            </a:extLst>
          </p:cNvPr>
          <p:cNvSpPr txBox="1"/>
          <p:nvPr/>
        </p:nvSpPr>
        <p:spPr>
          <a:xfrm>
            <a:off x="1029529" y="3420994"/>
            <a:ext cx="10175183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Red‑team training: closes most gaps.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TTA: further reduces calibration error; keeps clean intact.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Weak priors: better energy/precision in ROI; strict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IoU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~0 by design</a:t>
            </a:r>
            <a:endParaRPr lang="en-US" altLang="en-US" sz="2400" dirty="0">
              <a:solidFill>
                <a:schemeClr val="tx2"/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IoU</a:t>
            </a:r>
            <a:r>
              <a:rPr lang="en-US" sz="2400" dirty="0">
                <a:solidFill>
                  <a:schemeClr val="tx2"/>
                </a:solidFill>
              </a:rPr>
              <a:t> under weak labels is more a measure of annotation granularity than of model capability.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726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2503F-13A4-85CA-C1A7-8BBD6D3E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collage of pictures of two people&#10;&#10;AI-generated content may be incorrect.">
            <a:extLst>
              <a:ext uri="{FF2B5EF4-FFF2-40B4-BE49-F238E27FC236}">
                <a16:creationId xmlns:a16="http://schemas.microsoft.com/office/drawing/2014/main" id="{6F50AA22-D849-6468-ACA5-ABD1FFD8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57" y="533841"/>
            <a:ext cx="6695661" cy="57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66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F6CE-69BA-6251-02C1-43044F79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498840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Contributions &amp; Novelty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5A542-7316-15F9-2211-297989B0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39B4EA-D0A4-485C-E3CB-29CF72A10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116" y="1824403"/>
            <a:ext cx="11312949" cy="410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200" dirty="0"/>
              <a:t>Unifies </a:t>
            </a:r>
            <a:r>
              <a:rPr lang="en-US" sz="2200" b="1" dirty="0"/>
              <a:t>worst-of-K training + randomized TTA</a:t>
            </a:r>
            <a:r>
              <a:rPr lang="en-US" sz="2200" dirty="0"/>
              <a:t> with </a:t>
            </a:r>
            <a:r>
              <a:rPr lang="en-US" sz="2200" b="1" dirty="0"/>
              <a:t>two-stream fusion</a:t>
            </a:r>
            <a:r>
              <a:rPr lang="en-US" sz="2200" dirty="0"/>
              <a:t> and a </a:t>
            </a:r>
            <a:r>
              <a:rPr lang="en-US" sz="2200" b="1" dirty="0"/>
              <a:t>weak-supervised FPN</a:t>
            </a:r>
            <a:r>
              <a:rPr lang="en-US" sz="2200" dirty="0"/>
              <a:t> head, then </a:t>
            </a:r>
            <a:r>
              <a:rPr lang="en-US" sz="2200" b="1" dirty="0"/>
              <a:t>scores worst-case behavior and calibration</a:t>
            </a:r>
            <a:r>
              <a:rPr lang="en-US" sz="2200" dirty="0"/>
              <a:t> with a </a:t>
            </a:r>
            <a:r>
              <a:rPr lang="en-US" sz="2200" b="1" dirty="0"/>
              <a:t>single τ*</a:t>
            </a:r>
            <a:r>
              <a:rPr lang="en-US" sz="2200" dirty="0"/>
              <a:t>—a combination not reported in prior deepfake forensics.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200" dirty="0"/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Worst-of-K red-team training</a:t>
            </a:r>
            <a:r>
              <a:rPr lang="en-US" altLang="en-US" sz="2200" dirty="0">
                <a:solidFill>
                  <a:schemeClr val="tx1"/>
                </a:solidFill>
              </a:rPr>
              <a:t> + </a:t>
            </a:r>
            <a:r>
              <a:rPr lang="en-US" altLang="en-US" sz="2200" b="1" dirty="0">
                <a:solidFill>
                  <a:schemeClr val="tx1"/>
                </a:solidFill>
              </a:rPr>
              <a:t>randomized TTA</a:t>
            </a:r>
            <a:r>
              <a:rPr lang="en-US" altLang="en-US" sz="2200" dirty="0">
                <a:solidFill>
                  <a:schemeClr val="tx1"/>
                </a:solidFill>
              </a:rPr>
              <a:t> → stable, attack-aware decisions.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Two-stream content + residual</a:t>
            </a:r>
            <a:r>
              <a:rPr lang="en-US" altLang="en-US" sz="2200" dirty="0">
                <a:solidFill>
                  <a:schemeClr val="tx1"/>
                </a:solidFill>
              </a:rPr>
              <a:t> with </a:t>
            </a:r>
            <a:r>
              <a:rPr lang="en-US" altLang="en-US" sz="2200" b="1" dirty="0">
                <a:solidFill>
                  <a:schemeClr val="tx1"/>
                </a:solidFill>
              </a:rPr>
              <a:t>P2 injection</a:t>
            </a:r>
            <a:r>
              <a:rPr lang="en-US" altLang="en-US" sz="2200" dirty="0">
                <a:solidFill>
                  <a:schemeClr val="tx1"/>
                </a:solidFill>
              </a:rPr>
              <a:t> → preserves forensic cues.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Weak-supervised FPN head</a:t>
            </a:r>
            <a:r>
              <a:rPr lang="en-US" altLang="en-US" sz="2200" dirty="0">
                <a:solidFill>
                  <a:schemeClr val="tx1"/>
                </a:solidFill>
              </a:rPr>
              <a:t> → useful heatmaps without dense labels.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Deployment metrics</a:t>
            </a:r>
            <a:r>
              <a:rPr lang="en-US" altLang="en-US" sz="2200" dirty="0">
                <a:solidFill>
                  <a:schemeClr val="tx1"/>
                </a:solidFill>
              </a:rPr>
              <a:t> (τ*, ECE/NLL/Brier, AURC) → reliability beyond AUC.</a:t>
            </a:r>
          </a:p>
        </p:txBody>
      </p:sp>
    </p:spTree>
    <p:extLst>
      <p:ext uri="{BB962C8B-B14F-4D97-AF65-F5344CB8AC3E}">
        <p14:creationId xmlns:p14="http://schemas.microsoft.com/office/powerpoint/2010/main" val="137752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C62E-D054-0D7D-8EE4-98FC5E35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dirty="0"/>
              <a:t>Limitations &amp; Future Work</a:t>
            </a:r>
            <a:br>
              <a:rPr lang="en-IN" sz="4400" dirty="0"/>
            </a:br>
            <a:endParaRPr lang="en-IN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B6FE0-8641-4347-7FB3-22BD51C0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CA40A4-6481-E380-4710-1D3095E1D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862110"/>
            <a:ext cx="11267661" cy="39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priors ≠ pixel‑accurate masks → hard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IoU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low.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guarantees vs fully adaptive adversaries. Image‑only.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Extend priors beyond faces; collect finer‑grained annotations.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Video: temporal aggregation; audio‑visual fusion.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Learned/adaptive counter‑forensics for harder stress tests. Domain adaptation for low‑light/compression.</a:t>
            </a:r>
          </a:p>
        </p:txBody>
      </p:sp>
    </p:spTree>
    <p:extLst>
      <p:ext uri="{BB962C8B-B14F-4D97-AF65-F5344CB8AC3E}">
        <p14:creationId xmlns:p14="http://schemas.microsoft.com/office/powerpoint/2010/main" val="3457732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12" y="2773181"/>
            <a:ext cx="3623176" cy="231930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61" y="184183"/>
            <a:ext cx="8491010" cy="1149725"/>
          </a:xfrm>
        </p:spPr>
        <p:txBody>
          <a:bodyPr>
            <a:normAutofit/>
          </a:bodyPr>
          <a:lstStyle/>
          <a:p>
            <a:r>
              <a:rPr lang="en-IN" sz="4800" dirty="0"/>
              <a:t>Motivation: Why this matters</a:t>
            </a:r>
            <a:endParaRPr lang="en-US" sz="4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A288711-8224-F402-4818-DB2441C52A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2647" y="1560516"/>
            <a:ext cx="10951153" cy="4780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Deepfakes impact journalism, governance, legal workflows.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Detectors degrade after routine platform handling (recompress/resize) &amp; counter‑forensics.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Beyond a label, analysts need where the evidence is.</a:t>
            </a:r>
          </a:p>
          <a:p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Goal: </a:t>
            </a:r>
            <a:r>
              <a:rPr lang="en-IN" sz="2400" dirty="0">
                <a:solidFill>
                  <a:schemeClr val="tx2"/>
                </a:solidFill>
              </a:rPr>
              <a:t>Detection must </a:t>
            </a:r>
            <a:r>
              <a:rPr lang="en-US" sz="2400" dirty="0">
                <a:solidFill>
                  <a:schemeClr val="tx2"/>
                </a:solidFill>
              </a:rPr>
              <a:t>deliver decisions that remain stable under routine degradations—recompression, resizing, relighting—and under </a:t>
            </a:r>
            <a:r>
              <a:rPr lang="en-IN" sz="2400" dirty="0">
                <a:solidFill>
                  <a:schemeClr val="tx2"/>
                </a:solidFill>
              </a:rPr>
              <a:t>intentional counter-forensics.</a:t>
            </a:r>
          </a:p>
          <a:p>
            <a:r>
              <a:rPr lang="en-US" sz="2400" dirty="0">
                <a:solidFill>
                  <a:schemeClr val="tx2"/>
                </a:solidFill>
              </a:rPr>
              <a:t>Detection remains a moving target because the artifacts exploited by algorithms are not fixed properties of media; they mutate once adversaries understand what a </a:t>
            </a:r>
            <a:r>
              <a:rPr lang="en-IN" sz="2400" dirty="0">
                <a:solidFill>
                  <a:schemeClr val="tx2"/>
                </a:solidFill>
              </a:rPr>
              <a:t>detector attends to.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40" y="581891"/>
            <a:ext cx="10310050" cy="1136259"/>
          </a:xfrm>
        </p:spPr>
        <p:txBody>
          <a:bodyPr>
            <a:normAutofit/>
          </a:bodyPr>
          <a:lstStyle/>
          <a:p>
            <a:r>
              <a:rPr lang="en-IN" sz="4400" dirty="0"/>
              <a:t>Problem Statement &amp; Threat Model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741" y="1862128"/>
            <a:ext cx="11167918" cy="4413981"/>
          </a:xfrm>
        </p:spPr>
        <p:txBody>
          <a:bodyPr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Task:</a:t>
            </a:r>
            <a:r>
              <a:rPr lang="en-US" altLang="en-US" sz="2400" dirty="0">
                <a:cs typeface="Arial" panose="020B0604020202020204" pitchFamily="34" charset="0"/>
              </a:rPr>
              <a:t> (a) Real vs Fake; (b) Weak localization (heatmap) after attacker edits.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Attacks: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sz="2400" dirty="0"/>
              <a:t>jpeg (realign + recompress), warp (subpixel resampling), </a:t>
            </a:r>
            <a:r>
              <a:rPr lang="en-US" sz="2400" dirty="0" err="1"/>
              <a:t>regrain</a:t>
            </a:r>
            <a:r>
              <a:rPr lang="en-US" sz="2400" dirty="0"/>
              <a:t> (denoise then add synthetic grain), seam (boundary smoothing), </a:t>
            </a:r>
            <a:r>
              <a:rPr lang="en-IN" sz="2400" dirty="0"/>
              <a:t>gamma (mild tone mapping), and transcode (social-app–style re-encoding)</a:t>
            </a:r>
            <a:r>
              <a:rPr lang="en-US" altLang="en-US" sz="2400" dirty="0">
                <a:cs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Constraint:</a:t>
            </a:r>
            <a:r>
              <a:rPr lang="en-US" altLang="en-US" sz="2400" dirty="0">
                <a:cs typeface="Arial" panose="020B0604020202020204" pitchFamily="34" charset="0"/>
              </a:rPr>
              <a:t> Edits keep content plausible; aim to suppress/spoof forensics.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400" dirty="0">
              <a:cs typeface="Arial" panose="020B0604020202020204" pitchFamily="34" charset="0"/>
            </a:endParaRPr>
          </a:p>
          <a:p>
            <a:r>
              <a:rPr lang="en-US" sz="2400" dirty="0"/>
              <a:t>The central problem is to detect manipulated media and indicate manipulated regions in the presence of chosen </a:t>
            </a:r>
            <a:r>
              <a:rPr lang="en-US" sz="2400" dirty="0" err="1"/>
              <a:t>adversarially</a:t>
            </a:r>
            <a:r>
              <a:rPr lang="en-US" sz="2400" dirty="0"/>
              <a:t> visually subtle edits that preserve narrative content.</a:t>
            </a:r>
          </a:p>
          <a:p>
            <a:r>
              <a:rPr lang="en-US" sz="2400" dirty="0"/>
              <a:t>while suppressing or spoofing forensic evidence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9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5648-EC4F-4D61-9453-4E038C03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US" sz="4400" dirty="0"/>
              <a:t>Research Questions (RQs) &amp; Goals (RGs)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18D9-DF9D-45C8-A71D-661F2BD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B6FFF-0797-6BA4-F197-852359C31E32}"/>
              </a:ext>
            </a:extLst>
          </p:cNvPr>
          <p:cNvSpPr txBox="1"/>
          <p:nvPr/>
        </p:nvSpPr>
        <p:spPr>
          <a:xfrm>
            <a:off x="838200" y="2295574"/>
            <a:ext cx="10771094" cy="335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RQ1: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Which counter‑forensics hurt most?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RQ2: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Do attack‑aware training + Test-Time Augmentation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improve worst‑case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robustness &amp; calibration?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RQ3: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Does fusing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content + residuals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help when one cue is weakened?</a:t>
            </a:r>
          </a:p>
        </p:txBody>
      </p:sp>
    </p:spTree>
    <p:extLst>
      <p:ext uri="{BB962C8B-B14F-4D97-AF65-F5344CB8AC3E}">
        <p14:creationId xmlns:p14="http://schemas.microsoft.com/office/powerpoint/2010/main" val="226219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9AFE3-092E-4EBC-05D8-4E0989BB2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A43F-85CA-46E8-0BCF-1098C7EA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IN" sz="4400" dirty="0"/>
              <a:t>Research Paradigm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E5B63-FE40-72F4-B4E3-8BFB4DF1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430EA-6311-9511-0D47-9F7D3D55A6D0}"/>
              </a:ext>
            </a:extLst>
          </p:cNvPr>
          <p:cNvSpPr txBox="1"/>
          <p:nvPr/>
        </p:nvSpPr>
        <p:spPr>
          <a:xfrm>
            <a:off x="564822" y="1855771"/>
            <a:ext cx="10707255" cy="390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Paradigm:</a:t>
            </a:r>
            <a:r>
              <a:rPr lang="en-US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Design &amp; construction of a two‑stream detector + experimental evaluation under realistic stress.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Formalization:</a:t>
            </a:r>
            <a:r>
              <a:rPr lang="en-US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Losses/objective for robustness &amp; weak localization.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deployment-oriented detector that is robust under realistic counter-forensics, calibrated for decision-making, and able to surface spatial evidence with weak supervision.</a:t>
            </a: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E3504-10A1-D765-5539-D9C2A036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EE17-8348-A2F4-FC7E-12DEC3D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4253753" cy="878822"/>
          </a:xfrm>
        </p:spPr>
        <p:txBody>
          <a:bodyPr>
            <a:noAutofit/>
          </a:bodyPr>
          <a:lstStyle/>
          <a:p>
            <a:r>
              <a:rPr lang="en-IN" sz="4400" dirty="0"/>
              <a:t>Related Work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6E9BA-D576-873E-BA93-660C4B62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CC7E8-7221-A5A8-5F2D-84F12118E4C6}"/>
              </a:ext>
            </a:extLst>
          </p:cNvPr>
          <p:cNvSpPr txBox="1"/>
          <p:nvPr/>
        </p:nvSpPr>
        <p:spPr>
          <a:xfrm>
            <a:off x="838200" y="1782482"/>
            <a:ext cx="10681447" cy="446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Datasets/protocols: 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FaceForensics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++, DFDC (compression‑aware).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Detectors: semantic (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Xception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), boundary (Face X‑ray), frequency (F3‑Net), generic localizers (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ManTra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‑Net).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Defenses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: randomized input transforms; counter‑forensics increasingly practical.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These advances don’t consistently report worst‑case robustness, calibration, or provide weakly‑supervised evidence maps. </a:t>
            </a: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1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BFFA-EDA7-304D-D977-37F77B827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8518236" cy="704418"/>
          </a:xfrm>
        </p:spPr>
        <p:txBody>
          <a:bodyPr>
            <a:normAutofit/>
          </a:bodyPr>
          <a:lstStyle/>
          <a:p>
            <a:r>
              <a:rPr lang="en-IN" sz="4400" dirty="0"/>
              <a:t>Challenges in Current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C8241-B6AE-2C39-5037-BB85EDAD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824FFE7-B422-04D6-6E0B-A872B3C472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727" y="1869410"/>
            <a:ext cx="10908146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Train–deploy mismatch: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Real media is re-encoded, filtered, or lightly edited; models trained on pristine data overfit and break under these benign shifts.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 bias: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Content-focused methods miss subtle manipulation traces; artifact-focused ones are brittle to simple denoise/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steps.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Blunt augmentations: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Heavy, generic augments can erase the very forensic signals detectors need.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Optimistic evaluation: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Many results come from clean test sets or metrics that ignore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worst-case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counter-forensics.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labels vs hard metrics: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Precise tamper masks are rare; judging with strict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IoU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 coarse face regions is ill-posed and inconsistent.</a:t>
            </a:r>
          </a:p>
        </p:txBody>
      </p:sp>
    </p:spTree>
    <p:extLst>
      <p:ext uri="{BB962C8B-B14F-4D97-AF65-F5344CB8AC3E}">
        <p14:creationId xmlns:p14="http://schemas.microsoft.com/office/powerpoint/2010/main" val="370066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AC26F374-0A13-825D-47FD-7EBF552C8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423" y="630076"/>
            <a:ext cx="9014255" cy="559784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BF637-7E99-0F67-96A9-4302C0DAE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85022" y="3029052"/>
            <a:ext cx="4568687" cy="799893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System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9B240-76D0-3A23-B7E2-D73287DB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07123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887BEC-12B5-41C3-87A8-94840B2172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22E404-1C8D-48DE-80FC-4CA5DFE37C3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4F9A873-407D-42B0-99B8-A577ED76CA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_LuminousVTI</Template>
  <TotalTime>278</TotalTime>
  <Words>1503</Words>
  <Application>Microsoft Office PowerPoint</Application>
  <PresentationFormat>Widescreen</PresentationFormat>
  <Paragraphs>145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Avenir Next LT Pro</vt:lpstr>
      <vt:lpstr>Calibri</vt:lpstr>
      <vt:lpstr>Cambria</vt:lpstr>
      <vt:lpstr>Cambria Math</vt:lpstr>
      <vt:lpstr>Sabon Next LT</vt:lpstr>
      <vt:lpstr>Wingdings</vt:lpstr>
      <vt:lpstr>LuminousVTI</vt:lpstr>
      <vt:lpstr>UnFooled: Attack‑Aware Deepfake &amp; Image Forensics</vt:lpstr>
      <vt:lpstr>Agenda</vt:lpstr>
      <vt:lpstr>Motivation: Why this matters</vt:lpstr>
      <vt:lpstr>Problem Statement &amp; Threat Model</vt:lpstr>
      <vt:lpstr>Research Questions (RQs) &amp; Goals (RGs)</vt:lpstr>
      <vt:lpstr>Research Paradigm</vt:lpstr>
      <vt:lpstr>Related Work</vt:lpstr>
      <vt:lpstr>Challenges in Current Techniques</vt:lpstr>
      <vt:lpstr>System Architecture</vt:lpstr>
      <vt:lpstr>Method Overview</vt:lpstr>
      <vt:lpstr>Method</vt:lpstr>
      <vt:lpstr>Method cont.</vt:lpstr>
      <vt:lpstr>Datasets &amp; Preprocessing</vt:lpstr>
      <vt:lpstr>Implementation &amp; Inference</vt:lpstr>
      <vt:lpstr>Evaluation Protocol &amp; Metrics</vt:lpstr>
      <vt:lpstr>Evaluation Protocol &amp; Metrics</vt:lpstr>
      <vt:lpstr>Results</vt:lpstr>
      <vt:lpstr>Results: Operating Point &amp; τ*</vt:lpstr>
      <vt:lpstr>PowerPoint Presentation</vt:lpstr>
      <vt:lpstr>Qualitative: Weak Localization</vt:lpstr>
      <vt:lpstr>PowerPoint Presentation</vt:lpstr>
      <vt:lpstr>PowerPoint Presentation</vt:lpstr>
      <vt:lpstr>Contributions &amp; Novelty</vt:lpstr>
      <vt:lpstr>Limitations &amp; Future Work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Noor Fatima</cp:lastModifiedBy>
  <cp:revision>49</cp:revision>
  <dcterms:created xsi:type="dcterms:W3CDTF">2025-11-23T16:52:43Z</dcterms:created>
  <dcterms:modified xsi:type="dcterms:W3CDTF">2025-11-24T15:46:43Z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